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1" r:id="rId13"/>
    <p:sldId id="272" r:id="rId14"/>
    <p:sldId id="273" r:id="rId15"/>
    <p:sldId id="274" r:id="rId16"/>
    <p:sldId id="269" r:id="rId17"/>
    <p:sldId id="270" r:id="rId18"/>
  </p:sldIdLst>
  <p:sldSz cx="18288000" cy="10287000"/>
  <p:notesSz cx="6858000" cy="9144000"/>
  <p:embeddedFontLst>
    <p:embeddedFont>
      <p:font typeface="Inter Bold" panose="020B0604020202020204" charset="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  <p:embeddedFont>
      <p:font typeface="Poppins" panose="000005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7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7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7" b="-2182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9902" y="402981"/>
            <a:ext cx="16192235" cy="403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5"/>
              </a:lnSpc>
              <a:spcBef>
                <a:spcPct val="0"/>
              </a:spcBef>
            </a:pPr>
            <a:r>
              <a:rPr lang="en-US" sz="7711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E-</a:t>
            </a:r>
            <a:r>
              <a:rPr lang="en-US" sz="7711" b="1" dirty="0" err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Krishibhavan</a:t>
            </a:r>
            <a:r>
              <a:rPr lang="en-US" sz="7711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: Revolutionizing Agriculture with </a:t>
            </a:r>
            <a:r>
              <a:rPr lang="en-US" sz="7711" b="1" dirty="0" err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AgriGuide</a:t>
            </a:r>
            <a:r>
              <a:rPr lang="en-US" sz="7711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 and </a:t>
            </a:r>
            <a:r>
              <a:rPr lang="en-US" sz="7711" b="1" dirty="0" err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CropCare</a:t>
            </a:r>
            <a:r>
              <a:rPr lang="en-US" sz="7711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 solutions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6119049" y="4436220"/>
            <a:ext cx="7944966" cy="4429319"/>
          </a:xfrm>
          <a:custGeom>
            <a:avLst/>
            <a:gdLst/>
            <a:ahLst/>
            <a:cxnLst/>
            <a:rect l="l" t="t" r="r" b="b"/>
            <a:pathLst>
              <a:path w="7944966" h="4429319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96470" y="4872538"/>
            <a:ext cx="7944966" cy="4429319"/>
          </a:xfrm>
          <a:custGeom>
            <a:avLst/>
            <a:gdLst/>
            <a:ahLst/>
            <a:cxnLst/>
            <a:rect l="l" t="t" r="r" b="b"/>
            <a:pathLst>
              <a:path w="7944966" h="4429319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19182" y="3014621"/>
            <a:ext cx="965654" cy="916494"/>
          </a:xfrm>
          <a:custGeom>
            <a:avLst/>
            <a:gdLst/>
            <a:ahLst/>
            <a:cxnLst/>
            <a:rect l="l" t="t" r="r" b="b"/>
            <a:pathLst>
              <a:path w="965654" h="916494">
                <a:moveTo>
                  <a:pt x="0" y="0"/>
                </a:moveTo>
                <a:lnTo>
                  <a:pt x="965654" y="0"/>
                </a:lnTo>
                <a:lnTo>
                  <a:pt x="965654" y="916494"/>
                </a:lnTo>
                <a:lnTo>
                  <a:pt x="0" y="91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59612" y="5299414"/>
            <a:ext cx="4422188" cy="1731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BIJI V I</a:t>
            </a:r>
          </a:p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GUIDE:Ms. ANJU L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SCRUM:Ms. SENU ABI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3839" y="370144"/>
            <a:ext cx="16882917" cy="1497266"/>
          </a:xfrm>
          <a:custGeom>
            <a:avLst/>
            <a:gdLst/>
            <a:ahLst/>
            <a:cxnLst/>
            <a:rect l="l" t="t" r="r" b="b"/>
            <a:pathLst>
              <a:path w="16882917" h="1497266">
                <a:moveTo>
                  <a:pt x="0" y="0"/>
                </a:moveTo>
                <a:lnTo>
                  <a:pt x="16882917" y="0"/>
                </a:lnTo>
                <a:lnTo>
                  <a:pt x="16882917" y="1497265"/>
                </a:lnTo>
                <a:lnTo>
                  <a:pt x="0" y="1497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866" b="-4307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3839" y="309559"/>
            <a:ext cx="16882917" cy="144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31"/>
              </a:lnSpc>
            </a:pPr>
            <a:r>
              <a:rPr lang="en-US" sz="9602" b="1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Relevance of Topic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9630" y="2614300"/>
            <a:ext cx="18107420" cy="865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87"/>
              </a:lnSpc>
            </a:pP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5. Disease Detection Module (Android + Backend)</a:t>
            </a:r>
          </a:p>
          <a:p>
            <a:pPr marL="604513" lvl="1" indent="-302256" algn="just">
              <a:lnSpc>
                <a:spcPts val="6187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 farmers to identify crop diseases </a:t>
            </a:r>
          </a:p>
          <a:p>
            <a:pPr marL="604513" lvl="1" indent="-302256" algn="just">
              <a:lnSpc>
                <a:spcPts val="6187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Receive treatment recommendations.</a:t>
            </a:r>
          </a:p>
          <a:p>
            <a:pPr algn="just">
              <a:lnSpc>
                <a:spcPts val="6187"/>
              </a:lnSpc>
            </a:pP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6. </a:t>
            </a:r>
            <a:r>
              <a:rPr lang="en-IN" sz="2800" dirty="0">
                <a:latin typeface="Open Sans Bold" panose="020B0806030504020204" charset="0"/>
                <a:ea typeface="Open Sans Bold" panose="020B0806030504020204" charset="0"/>
                <a:cs typeface="Open Sans Bold" panose="020B0806030504020204" charset="0"/>
              </a:rPr>
              <a:t>AgriAlert and Notification Module</a:t>
            </a: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(Android + Web)</a:t>
            </a:r>
          </a:p>
          <a:p>
            <a:pPr marL="604513" lvl="1" indent="-302256" algn="just">
              <a:lnSpc>
                <a:spcPts val="6187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Provide timely updates to farmers and users.</a:t>
            </a:r>
          </a:p>
          <a:p>
            <a:pPr marL="604513" lvl="1" indent="-302256" algn="just">
              <a:lnSpc>
                <a:spcPts val="6187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Scheme announcements.</a:t>
            </a:r>
          </a:p>
          <a:p>
            <a:pPr marL="604513" lvl="1" indent="-302256" algn="just">
              <a:lnSpc>
                <a:spcPts val="6187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Near by disease alert</a:t>
            </a:r>
          </a:p>
          <a:p>
            <a:pPr marL="604513" lvl="1" indent="-302256" algn="just">
              <a:lnSpc>
                <a:spcPts val="6187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Market price fluctuations.</a:t>
            </a:r>
          </a:p>
          <a:p>
            <a:pPr algn="just">
              <a:lnSpc>
                <a:spcPts val="6187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6187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6408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7456756" y="9580527"/>
            <a:ext cx="498968" cy="473566"/>
          </a:xfrm>
          <a:custGeom>
            <a:avLst/>
            <a:gdLst/>
            <a:ahLst/>
            <a:cxnLst/>
            <a:rect l="l" t="t" r="r" b="b"/>
            <a:pathLst>
              <a:path w="498968" h="473566">
                <a:moveTo>
                  <a:pt x="0" y="0"/>
                </a:moveTo>
                <a:lnTo>
                  <a:pt x="498968" y="0"/>
                </a:lnTo>
                <a:lnTo>
                  <a:pt x="498968" y="473566"/>
                </a:lnTo>
                <a:lnTo>
                  <a:pt x="0" y="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5" y="300034"/>
            <a:ext cx="18274495" cy="2104592"/>
          </a:xfrm>
          <a:custGeom>
            <a:avLst/>
            <a:gdLst/>
            <a:ahLst/>
            <a:cxnLst/>
            <a:rect l="l" t="t" r="r" b="b"/>
            <a:pathLst>
              <a:path w="18274495" h="2104592">
                <a:moveTo>
                  <a:pt x="0" y="0"/>
                </a:moveTo>
                <a:lnTo>
                  <a:pt x="18274495" y="0"/>
                </a:lnTo>
                <a:lnTo>
                  <a:pt x="18274495" y="2104592"/>
                </a:lnTo>
                <a:lnTo>
                  <a:pt x="0" y="210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2949" b="-27556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69784" y="696367"/>
            <a:ext cx="8441459" cy="88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4"/>
              </a:lnSpc>
            </a:pPr>
            <a:r>
              <a:rPr lang="en-US" sz="6101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Modules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58355" y="333668"/>
            <a:ext cx="11287133" cy="101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6"/>
              </a:lnSpc>
            </a:pPr>
            <a:r>
              <a:rPr lang="en-US" sz="6734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Tools and Technologies</a:t>
            </a:r>
          </a:p>
        </p:txBody>
      </p:sp>
      <p:sp>
        <p:nvSpPr>
          <p:cNvPr id="3" name="Freeform 3"/>
          <p:cNvSpPr/>
          <p:nvPr/>
        </p:nvSpPr>
        <p:spPr>
          <a:xfrm>
            <a:off x="12708569" y="1622333"/>
            <a:ext cx="594110" cy="563864"/>
          </a:xfrm>
          <a:custGeom>
            <a:avLst/>
            <a:gdLst/>
            <a:ahLst/>
            <a:cxnLst/>
            <a:rect l="l" t="t" r="r" b="b"/>
            <a:pathLst>
              <a:path w="594110" h="563864">
                <a:moveTo>
                  <a:pt x="0" y="0"/>
                </a:moveTo>
                <a:lnTo>
                  <a:pt x="594109" y="0"/>
                </a:lnTo>
                <a:lnTo>
                  <a:pt x="594109" y="563864"/>
                </a:lnTo>
                <a:lnTo>
                  <a:pt x="0" y="56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97415"/>
            <a:ext cx="8115300" cy="9975285"/>
          </a:xfrm>
          <a:custGeom>
            <a:avLst/>
            <a:gdLst/>
            <a:ahLst/>
            <a:cxnLst/>
            <a:rect l="l" t="t" r="r" b="b"/>
            <a:pathLst>
              <a:path w="8115300" h="8933157">
                <a:moveTo>
                  <a:pt x="0" y="0"/>
                </a:moveTo>
                <a:lnTo>
                  <a:pt x="8115300" y="0"/>
                </a:lnTo>
                <a:lnTo>
                  <a:pt x="8115300" y="8933157"/>
                </a:lnTo>
                <a:lnTo>
                  <a:pt x="0" y="893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927" r="-12628" b="-262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534400" y="1622333"/>
            <a:ext cx="9884296" cy="772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74"/>
              </a:lnSpc>
            </a:pPr>
            <a:r>
              <a:rPr lang="en-US" sz="25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1. Android Development</a:t>
            </a:r>
          </a:p>
          <a:p>
            <a:pPr marL="556162" lvl="1" indent="-278081" algn="just">
              <a:lnSpc>
                <a:spcPts val="5074"/>
              </a:lnSpc>
              <a:buFont typeface="Arial"/>
              <a:buChar char="•"/>
            </a:pPr>
            <a:r>
              <a:rPr lang="en-US" sz="25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</a:t>
            </a:r>
          </a:p>
          <a:p>
            <a:pPr marL="556162" lvl="1" indent="-278081" algn="just">
              <a:lnSpc>
                <a:spcPts val="5074"/>
              </a:lnSpc>
              <a:buFont typeface="Arial"/>
              <a:buChar char="•"/>
            </a:pPr>
            <a:r>
              <a:rPr lang="en-US" sz="25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Xml</a:t>
            </a:r>
          </a:p>
          <a:p>
            <a:pPr algn="just">
              <a:lnSpc>
                <a:spcPts val="5074"/>
              </a:lnSpc>
            </a:pPr>
            <a:r>
              <a:rPr lang="en-US" sz="25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 Web Development (Admin and Agricultural Officer Modules)</a:t>
            </a:r>
          </a:p>
          <a:p>
            <a:pPr algn="just">
              <a:lnSpc>
                <a:spcPts val="5074"/>
              </a:lnSpc>
            </a:pPr>
            <a:r>
              <a:rPr lang="en-US" sz="25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Frontend:</a:t>
            </a:r>
          </a:p>
          <a:p>
            <a:pPr marL="556162" lvl="1" indent="-278081" algn="just">
              <a:lnSpc>
                <a:spcPts val="5074"/>
              </a:lnSpc>
              <a:buFont typeface="Arial"/>
              <a:buChar char="•"/>
            </a:pPr>
            <a:r>
              <a:rPr lang="en-US" sz="25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Languages:</a:t>
            </a:r>
          </a:p>
          <a:p>
            <a:pPr marL="1112324" lvl="2" indent="-370775" algn="just">
              <a:lnSpc>
                <a:spcPts val="5074"/>
              </a:lnSpc>
              <a:buFont typeface="Arial"/>
              <a:buChar char="⚬"/>
            </a:pPr>
            <a:r>
              <a:rPr lang="en-US" sz="25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JavaScript.</a:t>
            </a:r>
          </a:p>
          <a:p>
            <a:pPr algn="just">
              <a:lnSpc>
                <a:spcPts val="5074"/>
              </a:lnSpc>
            </a:pPr>
            <a:r>
              <a:rPr lang="en-US" sz="25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Backend:</a:t>
            </a:r>
          </a:p>
          <a:p>
            <a:pPr marL="556162" lvl="1" indent="-278081" algn="just">
              <a:lnSpc>
                <a:spcPts val="5074"/>
              </a:lnSpc>
              <a:buFont typeface="Arial"/>
              <a:buChar char="•"/>
            </a:pPr>
            <a:r>
              <a:rPr lang="en-US" sz="25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Programming Language:</a:t>
            </a:r>
          </a:p>
          <a:p>
            <a:pPr marL="1112324" lvl="2" indent="-370775" algn="just">
              <a:lnSpc>
                <a:spcPts val="5074"/>
              </a:lnSpc>
              <a:buFont typeface="Arial"/>
              <a:buChar char="⚬"/>
            </a:pPr>
            <a:r>
              <a:rPr lang="en-US" sz="257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JavaScript (Node.js).</a:t>
            </a:r>
          </a:p>
          <a:p>
            <a:pPr algn="just">
              <a:lnSpc>
                <a:spcPts val="4892"/>
              </a:lnSpc>
            </a:pPr>
            <a:r>
              <a:rPr lang="en-US" sz="263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Datasets</a:t>
            </a:r>
          </a:p>
          <a:p>
            <a:pPr marL="567903" lvl="1" indent="-283952" algn="just">
              <a:lnSpc>
                <a:spcPts val="4892"/>
              </a:lnSpc>
              <a:buFont typeface="Arial"/>
              <a:buChar char="•"/>
            </a:pPr>
            <a:r>
              <a:rPr lang="en-US" sz="263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Crop disease prediction(Kaggle)</a:t>
            </a:r>
            <a:endParaRPr lang="en-US" sz="263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5EA1C-4A2D-B8B1-2BD1-DC2B7CF76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108F300-D6F3-2989-17B0-5ABC2426ED22}"/>
              </a:ext>
            </a:extLst>
          </p:cNvPr>
          <p:cNvSpPr txBox="1"/>
          <p:nvPr/>
        </p:nvSpPr>
        <p:spPr>
          <a:xfrm>
            <a:off x="6553200" y="357838"/>
            <a:ext cx="11287133" cy="104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6"/>
              </a:lnSpc>
            </a:pPr>
            <a:r>
              <a:rPr lang="en-US" sz="6730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Screenshots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D8995BC-53C7-172C-D856-BAFDA50CC9CD}"/>
              </a:ext>
            </a:extLst>
          </p:cNvPr>
          <p:cNvSpPr/>
          <p:nvPr/>
        </p:nvSpPr>
        <p:spPr>
          <a:xfrm>
            <a:off x="12708569" y="1622333"/>
            <a:ext cx="594110" cy="563864"/>
          </a:xfrm>
          <a:custGeom>
            <a:avLst/>
            <a:gdLst/>
            <a:ahLst/>
            <a:cxnLst/>
            <a:rect l="l" t="t" r="r" b="b"/>
            <a:pathLst>
              <a:path w="594110" h="563864">
                <a:moveTo>
                  <a:pt x="0" y="0"/>
                </a:moveTo>
                <a:lnTo>
                  <a:pt x="594109" y="0"/>
                </a:lnTo>
                <a:lnTo>
                  <a:pt x="594109" y="563864"/>
                </a:lnTo>
                <a:lnTo>
                  <a:pt x="0" y="56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8BAD059-9CA1-DDC2-D40E-4745D718140C}"/>
              </a:ext>
            </a:extLst>
          </p:cNvPr>
          <p:cNvSpPr/>
          <p:nvPr/>
        </p:nvSpPr>
        <p:spPr>
          <a:xfrm>
            <a:off x="10475585" y="8930980"/>
            <a:ext cx="6297018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4486C-26B3-4D59-155D-5CB1DD4CF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5"/>
            <a:ext cx="8681061" cy="6224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67D629-CCE2-68E6-D7FD-FF25CE5CE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009905"/>
            <a:ext cx="8839200" cy="62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9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AFECE-7511-E259-9D4F-F672615DE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C250554-0498-5BBA-8483-3119746D10A6}"/>
              </a:ext>
            </a:extLst>
          </p:cNvPr>
          <p:cNvSpPr txBox="1"/>
          <p:nvPr/>
        </p:nvSpPr>
        <p:spPr>
          <a:xfrm>
            <a:off x="6553200" y="357838"/>
            <a:ext cx="11287133" cy="101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6"/>
              </a:lnSpc>
            </a:pPr>
            <a:r>
              <a:rPr lang="en-US" sz="6734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Screenshots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0A2DD04-959D-18FD-4648-3A24494EFD85}"/>
              </a:ext>
            </a:extLst>
          </p:cNvPr>
          <p:cNvSpPr/>
          <p:nvPr/>
        </p:nvSpPr>
        <p:spPr>
          <a:xfrm>
            <a:off x="12708569" y="1622333"/>
            <a:ext cx="594110" cy="563864"/>
          </a:xfrm>
          <a:custGeom>
            <a:avLst/>
            <a:gdLst/>
            <a:ahLst/>
            <a:cxnLst/>
            <a:rect l="l" t="t" r="r" b="b"/>
            <a:pathLst>
              <a:path w="594110" h="563864">
                <a:moveTo>
                  <a:pt x="0" y="0"/>
                </a:moveTo>
                <a:lnTo>
                  <a:pt x="594109" y="0"/>
                </a:lnTo>
                <a:lnTo>
                  <a:pt x="594109" y="563864"/>
                </a:lnTo>
                <a:lnTo>
                  <a:pt x="0" y="56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F7B671F-A14A-2958-81E6-315394D0E2C4}"/>
              </a:ext>
            </a:extLst>
          </p:cNvPr>
          <p:cNvSpPr/>
          <p:nvPr/>
        </p:nvSpPr>
        <p:spPr>
          <a:xfrm>
            <a:off x="10475585" y="8930980"/>
            <a:ext cx="6297018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AD3EB-5524-4653-A734-14F11233E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14700"/>
            <a:ext cx="8381999" cy="5234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6A27E0-CED0-09F1-BF83-9139F9835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64" y="3185905"/>
            <a:ext cx="7994720" cy="52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2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6BDD1-8D9C-5979-6864-C73A68A9E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79F19D7-0D6A-6424-12BC-CFD8CC1DBC6F}"/>
              </a:ext>
            </a:extLst>
          </p:cNvPr>
          <p:cNvSpPr txBox="1"/>
          <p:nvPr/>
        </p:nvSpPr>
        <p:spPr>
          <a:xfrm>
            <a:off x="6553200" y="357838"/>
            <a:ext cx="11287133" cy="101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6"/>
              </a:lnSpc>
            </a:pPr>
            <a:r>
              <a:rPr lang="en-US" sz="6734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Screenshots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719923E-6F11-CB49-8A9A-BD9FCD693BD7}"/>
              </a:ext>
            </a:extLst>
          </p:cNvPr>
          <p:cNvSpPr/>
          <p:nvPr/>
        </p:nvSpPr>
        <p:spPr>
          <a:xfrm>
            <a:off x="12708569" y="1622333"/>
            <a:ext cx="594110" cy="563864"/>
          </a:xfrm>
          <a:custGeom>
            <a:avLst/>
            <a:gdLst/>
            <a:ahLst/>
            <a:cxnLst/>
            <a:rect l="l" t="t" r="r" b="b"/>
            <a:pathLst>
              <a:path w="594110" h="563864">
                <a:moveTo>
                  <a:pt x="0" y="0"/>
                </a:moveTo>
                <a:lnTo>
                  <a:pt x="594109" y="0"/>
                </a:lnTo>
                <a:lnTo>
                  <a:pt x="594109" y="563864"/>
                </a:lnTo>
                <a:lnTo>
                  <a:pt x="0" y="56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79F8F87-F955-DAEA-E9A7-416220F0A895}"/>
              </a:ext>
            </a:extLst>
          </p:cNvPr>
          <p:cNvSpPr/>
          <p:nvPr/>
        </p:nvSpPr>
        <p:spPr>
          <a:xfrm>
            <a:off x="10475585" y="8930980"/>
            <a:ext cx="6297018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535F5-9CD6-03E7-A947-6825C87D5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57330"/>
            <a:ext cx="8316184" cy="6614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2F333-3E82-06BD-C0A8-A7D80DF27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694" y="3157330"/>
            <a:ext cx="8686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0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EADC9-A11B-4C05-AF19-9D5E8F618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E88DFB7-411A-3B19-ECB2-C430CA585E99}"/>
              </a:ext>
            </a:extLst>
          </p:cNvPr>
          <p:cNvSpPr txBox="1"/>
          <p:nvPr/>
        </p:nvSpPr>
        <p:spPr>
          <a:xfrm>
            <a:off x="6553200" y="357838"/>
            <a:ext cx="11287133" cy="101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6"/>
              </a:lnSpc>
            </a:pPr>
            <a:r>
              <a:rPr lang="en-US" sz="6734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Screenshots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AB50E77-D1F0-8456-729A-31D936A3F9DE}"/>
              </a:ext>
            </a:extLst>
          </p:cNvPr>
          <p:cNvSpPr/>
          <p:nvPr/>
        </p:nvSpPr>
        <p:spPr>
          <a:xfrm>
            <a:off x="12725400" y="485003"/>
            <a:ext cx="594110" cy="563864"/>
          </a:xfrm>
          <a:custGeom>
            <a:avLst/>
            <a:gdLst/>
            <a:ahLst/>
            <a:cxnLst/>
            <a:rect l="l" t="t" r="r" b="b"/>
            <a:pathLst>
              <a:path w="594110" h="563864">
                <a:moveTo>
                  <a:pt x="0" y="0"/>
                </a:moveTo>
                <a:lnTo>
                  <a:pt x="594109" y="0"/>
                </a:lnTo>
                <a:lnTo>
                  <a:pt x="594109" y="563864"/>
                </a:lnTo>
                <a:lnTo>
                  <a:pt x="0" y="56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637EB48-C42F-9EC3-6BF2-4CF77AAC3B59}"/>
              </a:ext>
            </a:extLst>
          </p:cNvPr>
          <p:cNvSpPr/>
          <p:nvPr/>
        </p:nvSpPr>
        <p:spPr>
          <a:xfrm>
            <a:off x="10475585" y="8930980"/>
            <a:ext cx="6297018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B2B05-24D2-E069-EDDD-61D4E605A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90700"/>
            <a:ext cx="4747846" cy="8100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15B93-46DC-FFEC-67F0-0999C292A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78" y="1790700"/>
            <a:ext cx="4747846" cy="7886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76ED1B-BBEE-FA4C-5AC6-863B8835B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757" y="1790700"/>
            <a:ext cx="4747846" cy="785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0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48604" y="1028700"/>
            <a:ext cx="786342" cy="746310"/>
          </a:xfrm>
          <a:custGeom>
            <a:avLst/>
            <a:gdLst/>
            <a:ahLst/>
            <a:cxnLst/>
            <a:rect l="l" t="t" r="r" b="b"/>
            <a:pathLst>
              <a:path w="786342" h="746310">
                <a:moveTo>
                  <a:pt x="0" y="0"/>
                </a:moveTo>
                <a:lnTo>
                  <a:pt x="786342" y="0"/>
                </a:lnTo>
                <a:lnTo>
                  <a:pt x="786342" y="746310"/>
                </a:lnTo>
                <a:lnTo>
                  <a:pt x="0" y="746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4875" y="2984312"/>
            <a:ext cx="7496901" cy="4318376"/>
          </a:xfrm>
          <a:custGeom>
            <a:avLst/>
            <a:gdLst/>
            <a:ahLst/>
            <a:cxnLst/>
            <a:rect l="l" t="t" r="r" b="b"/>
            <a:pathLst>
              <a:path w="7496901" h="4318376">
                <a:moveTo>
                  <a:pt x="0" y="0"/>
                </a:moveTo>
                <a:lnTo>
                  <a:pt x="7496900" y="0"/>
                </a:lnTo>
                <a:lnTo>
                  <a:pt x="7496900" y="4318376"/>
                </a:lnTo>
                <a:lnTo>
                  <a:pt x="0" y="4318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078" t="-61809" r="-21285" b="-2876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1062" y="218068"/>
            <a:ext cx="11904177" cy="161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63"/>
              </a:lnSpc>
            </a:pPr>
            <a:r>
              <a:rPr lang="en-US" sz="8800" b="1" dirty="0">
                <a:solidFill>
                  <a:srgbClr val="98B563"/>
                </a:solidFill>
                <a:latin typeface="Inter Bold"/>
                <a:ea typeface="Inter Bold"/>
                <a:cs typeface="Inter Bold"/>
                <a:sym typeface="Inter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40843" y="4229100"/>
            <a:ext cx="7838568" cy="215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34482A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US" sz="2399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2]</a:t>
            </a:r>
            <a:r>
              <a:rPr lang="en-US" sz="2399" dirty="0">
                <a:solidFill>
                  <a:srgbClr val="34482A"/>
                </a:solidFill>
                <a:latin typeface="Open Sans"/>
                <a:ea typeface="Open Sans"/>
                <a:cs typeface="Open Sans"/>
                <a:sym typeface="Open Sans"/>
              </a:rPr>
              <a:t> Nair, K. N., and R. </a:t>
            </a:r>
            <a:r>
              <a:rPr lang="en-US" sz="2399" dirty="0" err="1">
                <a:solidFill>
                  <a:srgbClr val="34482A"/>
                </a:solidFill>
                <a:latin typeface="Open Sans"/>
                <a:ea typeface="Open Sans"/>
                <a:cs typeface="Open Sans"/>
                <a:sym typeface="Open Sans"/>
              </a:rPr>
              <a:t>Ramakumar</a:t>
            </a:r>
            <a:r>
              <a:rPr lang="en-US" sz="2399" dirty="0">
                <a:solidFill>
                  <a:srgbClr val="34482A"/>
                </a:solidFill>
                <a:latin typeface="Open Sans"/>
                <a:ea typeface="Open Sans"/>
                <a:cs typeface="Open Sans"/>
                <a:sym typeface="Open Sans"/>
              </a:rPr>
              <a:t>. "Agrarian distress and rural livelihoods: A study in </a:t>
            </a:r>
            <a:r>
              <a:rPr lang="en-US" sz="2399" dirty="0" err="1">
                <a:solidFill>
                  <a:srgbClr val="34482A"/>
                </a:solidFill>
                <a:latin typeface="Open Sans"/>
                <a:ea typeface="Open Sans"/>
                <a:cs typeface="Open Sans"/>
                <a:sym typeface="Open Sans"/>
              </a:rPr>
              <a:t>Upputhara</a:t>
            </a:r>
            <a:r>
              <a:rPr lang="en-US" sz="2399" dirty="0">
                <a:solidFill>
                  <a:srgbClr val="34482A"/>
                </a:solidFill>
                <a:latin typeface="Open Sans"/>
                <a:ea typeface="Open Sans"/>
                <a:cs typeface="Open Sans"/>
                <a:sym typeface="Open Sans"/>
              </a:rPr>
              <a:t> panchayat, Idukki district, Kerala." (2007).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34482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34482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40843" y="1929554"/>
            <a:ext cx="7838568" cy="176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0"/>
              </a:lnSpc>
            </a:pPr>
            <a:r>
              <a:rPr lang="en-US" sz="2478" b="1" dirty="0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[1]</a:t>
            </a:r>
            <a:r>
              <a:rPr lang="en-US" sz="2478" dirty="0">
                <a:solidFill>
                  <a:srgbClr val="34482A"/>
                </a:solidFill>
                <a:latin typeface="Open Sans"/>
                <a:ea typeface="Open Sans"/>
                <a:cs typeface="Open Sans"/>
                <a:sym typeface="Open Sans"/>
              </a:rPr>
              <a:t> CV, Kadeeja Banu, and M. Vishnupriya. "Awareness and use of </a:t>
            </a:r>
            <a:r>
              <a:rPr lang="en-US" sz="2478" dirty="0" err="1">
                <a:solidFill>
                  <a:srgbClr val="34482A"/>
                </a:solidFill>
                <a:latin typeface="Open Sans"/>
                <a:ea typeface="Open Sans"/>
                <a:cs typeface="Open Sans"/>
                <a:sym typeface="Open Sans"/>
              </a:rPr>
              <a:t>krishibhavan</a:t>
            </a:r>
            <a:r>
              <a:rPr lang="en-US" sz="2478" dirty="0">
                <a:solidFill>
                  <a:srgbClr val="34482A"/>
                </a:solidFill>
                <a:latin typeface="Open Sans"/>
                <a:ea typeface="Open Sans"/>
                <a:cs typeface="Open Sans"/>
                <a:sym typeface="Open Sans"/>
              </a:rPr>
              <a:t> services by the farmers: A study from Kerala, India." Library Philosophy &amp; Practice (2021).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69818" y="6241204"/>
            <a:ext cx="7838568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1">
                <a:solidFill>
                  <a:srgbClr val="34482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[3] </a:t>
            </a:r>
            <a:r>
              <a:rPr lang="en-US" sz="2399">
                <a:solidFill>
                  <a:srgbClr val="34482A"/>
                </a:solidFill>
                <a:latin typeface="Open Sans"/>
                <a:ea typeface="Open Sans"/>
                <a:cs typeface="Open Sans"/>
                <a:sym typeface="Open Sans"/>
              </a:rPr>
              <a:t>Nelson, Suresh. Role of krishi bhavans in agricultural development in Thiruvananthapuram district. Diss. Department of Agricultural extension, College of Agriculture, Vellayani, 1992.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7" b="-2182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57401" y="2366814"/>
            <a:ext cx="13258800" cy="1732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12"/>
              </a:lnSpc>
            </a:pPr>
            <a:r>
              <a:rPr lang="en-US" sz="9600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Thankyou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4503402" y="2668118"/>
            <a:ext cx="0" cy="2795557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3699979" y="2668118"/>
            <a:ext cx="0" cy="2795557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2143247" y="2096662"/>
            <a:ext cx="786342" cy="746310"/>
          </a:xfrm>
          <a:custGeom>
            <a:avLst/>
            <a:gdLst/>
            <a:ahLst/>
            <a:cxnLst/>
            <a:rect l="l" t="t" r="r" b="b"/>
            <a:pathLst>
              <a:path w="786342" h="746310">
                <a:moveTo>
                  <a:pt x="0" y="0"/>
                </a:moveTo>
                <a:lnTo>
                  <a:pt x="786342" y="0"/>
                </a:lnTo>
                <a:lnTo>
                  <a:pt x="786342" y="746311"/>
                </a:lnTo>
                <a:lnTo>
                  <a:pt x="0" y="74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74711" y="3459471"/>
            <a:ext cx="187329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 spc="185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43649" y="3459471"/>
            <a:ext cx="1873299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 spc="185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9" name="Freeform 9"/>
          <p:cNvSpPr/>
          <p:nvPr/>
        </p:nvSpPr>
        <p:spPr>
          <a:xfrm>
            <a:off x="9120187" y="-330300"/>
            <a:ext cx="7944966" cy="4429319"/>
          </a:xfrm>
          <a:custGeom>
            <a:avLst/>
            <a:gdLst/>
            <a:ahLst/>
            <a:cxnLst/>
            <a:rect l="l" t="t" r="r" b="b"/>
            <a:pathLst>
              <a:path w="7944966" h="4429319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10"/>
          <p:cNvSpPr/>
          <p:nvPr/>
        </p:nvSpPr>
        <p:spPr>
          <a:xfrm>
            <a:off x="6108819" y="4828981"/>
            <a:ext cx="7944966" cy="4429319"/>
          </a:xfrm>
          <a:custGeom>
            <a:avLst/>
            <a:gdLst/>
            <a:ahLst/>
            <a:cxnLst/>
            <a:rect l="l" t="t" r="r" b="b"/>
            <a:pathLst>
              <a:path w="7944966" h="4429319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84458" y="1277620"/>
            <a:ext cx="6438183" cy="8229600"/>
          </a:xfrm>
          <a:custGeom>
            <a:avLst/>
            <a:gdLst/>
            <a:ahLst/>
            <a:cxnLst/>
            <a:rect l="l" t="t" r="r" b="b"/>
            <a:pathLst>
              <a:path w="6438183" h="8229600">
                <a:moveTo>
                  <a:pt x="0" y="0"/>
                </a:moveTo>
                <a:lnTo>
                  <a:pt x="6438184" y="0"/>
                </a:lnTo>
                <a:lnTo>
                  <a:pt x="64381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18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5805" y="238415"/>
            <a:ext cx="9241597" cy="102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64"/>
              </a:lnSpc>
            </a:pPr>
            <a:r>
              <a:rPr lang="en-US" sz="6730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Relevance of Topic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3847" y="1714500"/>
            <a:ext cx="10565512" cy="12112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Empowering Farmers</a:t>
            </a:r>
          </a:p>
          <a:p>
            <a:pPr marL="626102" lvl="1" indent="-313051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Bridges the gap between farmers and essential resources like subsidies, schemes, and agricultural products.</a:t>
            </a:r>
          </a:p>
          <a:p>
            <a:pPr algn="just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59"/>
              </a:lnSpc>
            </a:pPr>
            <a:r>
              <a:rPr lang="en-US" sz="28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GB" sz="3200" b="1" dirty="0"/>
              <a:t>Improves Efficiency of </a:t>
            </a:r>
            <a:r>
              <a:rPr lang="en-GB" sz="3200" b="1" dirty="0" err="1"/>
              <a:t>Krishibhavan</a:t>
            </a:r>
            <a:r>
              <a:rPr lang="en-GB" sz="3200" b="1" dirty="0"/>
              <a:t> Services                                                                                                                      </a:t>
            </a:r>
          </a:p>
          <a:p>
            <a:pPr marL="457200" indent="-457200" algn="just">
              <a:lnSpc>
                <a:spcPts val="4059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  Automates many processes like application approvals, news updates, and booking management, saving time and resources.</a:t>
            </a:r>
          </a:p>
          <a:p>
            <a:pPr marL="914400" lvl="1" indent="-457200" algn="just">
              <a:lnSpc>
                <a:spcPts val="4059"/>
              </a:lnSpc>
              <a:buFont typeface="Arial" panose="020B0604020202020204" pitchFamily="34" charset="0"/>
              <a:buChar char="•"/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59"/>
              </a:lnSpc>
            </a:pPr>
            <a:r>
              <a:rPr lang="en-US" sz="28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Enhancing Agricultural Productivity</a:t>
            </a:r>
          </a:p>
          <a:p>
            <a:pPr marL="626102" lvl="1" indent="-313051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Timely access to notifications, fertilizers, and best practices enables farmers to make informed decisions.</a:t>
            </a:r>
          </a:p>
          <a:p>
            <a:pPr algn="just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63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75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63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63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63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63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63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63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63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639"/>
              </a:lnSpc>
            </a:pPr>
            <a:endParaRPr lang="en-US" sz="28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705983" y="1820697"/>
            <a:ext cx="584363" cy="554614"/>
          </a:xfrm>
          <a:custGeom>
            <a:avLst/>
            <a:gdLst/>
            <a:ahLst/>
            <a:cxnLst/>
            <a:rect l="l" t="t" r="r" b="b"/>
            <a:pathLst>
              <a:path w="584363" h="554614">
                <a:moveTo>
                  <a:pt x="0" y="0"/>
                </a:moveTo>
                <a:lnTo>
                  <a:pt x="584363" y="0"/>
                </a:lnTo>
                <a:lnTo>
                  <a:pt x="584363" y="554614"/>
                </a:lnTo>
                <a:lnTo>
                  <a:pt x="0" y="55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71494" y="216465"/>
            <a:ext cx="11287133" cy="137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93"/>
              </a:lnSpc>
            </a:pPr>
            <a:r>
              <a:rPr lang="en-US" sz="6730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Description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12413354" y="1484781"/>
            <a:ext cx="594110" cy="563864"/>
          </a:xfrm>
          <a:custGeom>
            <a:avLst/>
            <a:gdLst/>
            <a:ahLst/>
            <a:cxnLst/>
            <a:rect l="l" t="t" r="r" b="b"/>
            <a:pathLst>
              <a:path w="594110" h="563864">
                <a:moveTo>
                  <a:pt x="0" y="0"/>
                </a:moveTo>
                <a:lnTo>
                  <a:pt x="594109" y="0"/>
                </a:lnTo>
                <a:lnTo>
                  <a:pt x="594109" y="563864"/>
                </a:lnTo>
                <a:lnTo>
                  <a:pt x="0" y="56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8443" y="342900"/>
            <a:ext cx="8115300" cy="8933157"/>
          </a:xfrm>
          <a:custGeom>
            <a:avLst/>
            <a:gdLst/>
            <a:ahLst/>
            <a:cxnLst/>
            <a:rect l="l" t="t" r="r" b="b"/>
            <a:pathLst>
              <a:path w="8115300" h="8933157">
                <a:moveTo>
                  <a:pt x="0" y="0"/>
                </a:moveTo>
                <a:lnTo>
                  <a:pt x="8115300" y="0"/>
                </a:lnTo>
                <a:lnTo>
                  <a:pt x="8115300" y="8933157"/>
                </a:lnTo>
                <a:lnTo>
                  <a:pt x="0" y="893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927" r="-12628" b="-262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03743" y="1967122"/>
            <a:ext cx="9679947" cy="7532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752" lvl="1" indent="-288876" algn="just">
              <a:lnSpc>
                <a:spcPts val="5405"/>
              </a:lnSpc>
              <a:buFont typeface="Arial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 smart digital platform designed to modernize agricultural services by connecting farmers, agricultural officers, admins, and consumers through web and mobile applications.</a:t>
            </a:r>
            <a:endParaRPr lang="en-US" sz="2676" dirty="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  <a:p>
            <a:pPr marL="577752" lvl="1" indent="-288876" algn="just">
              <a:lnSpc>
                <a:spcPts val="5405"/>
              </a:lnSpc>
              <a:buFont typeface="Arial"/>
              <a:buChar char="•"/>
            </a:pPr>
            <a:r>
              <a:rPr lang="en-US" sz="2676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Get notified about new saplings, fertilizers, and other agricultural products.</a:t>
            </a:r>
          </a:p>
          <a:p>
            <a:pPr marL="577752" lvl="1" indent="-288876" algn="just">
              <a:lnSpc>
                <a:spcPts val="5405"/>
              </a:lnSpc>
              <a:buFont typeface="Arial"/>
              <a:buChar char="•"/>
            </a:pPr>
            <a:r>
              <a:rPr lang="en-US" sz="2676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Offers information on government schemes and subsidies, with an integrated application process.</a:t>
            </a:r>
          </a:p>
          <a:p>
            <a:pPr marL="577752" lvl="1" indent="-288876" algn="just">
              <a:lnSpc>
                <a:spcPts val="5405"/>
              </a:lnSpc>
              <a:buFont typeface="Arial"/>
              <a:buChar char="•"/>
            </a:pPr>
            <a:r>
              <a:rPr lang="en-US" sz="2676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Enables farmers to list and sell their cultivated products directly to buyers.</a:t>
            </a:r>
          </a:p>
          <a:p>
            <a:pPr algn="just">
              <a:lnSpc>
                <a:spcPts val="5405"/>
              </a:lnSpc>
            </a:pPr>
            <a:endParaRPr lang="en-US" sz="267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67114" y="216465"/>
            <a:ext cx="11287133" cy="137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93"/>
              </a:lnSpc>
            </a:pPr>
            <a:r>
              <a:rPr lang="en-US" sz="6730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Description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12231683" y="1484781"/>
            <a:ext cx="594110" cy="563864"/>
          </a:xfrm>
          <a:custGeom>
            <a:avLst/>
            <a:gdLst/>
            <a:ahLst/>
            <a:cxnLst/>
            <a:rect l="l" t="t" r="r" b="b"/>
            <a:pathLst>
              <a:path w="594110" h="563864">
                <a:moveTo>
                  <a:pt x="0" y="0"/>
                </a:moveTo>
                <a:lnTo>
                  <a:pt x="594109" y="0"/>
                </a:lnTo>
                <a:lnTo>
                  <a:pt x="594109" y="563864"/>
                </a:lnTo>
                <a:lnTo>
                  <a:pt x="0" y="56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97415"/>
            <a:ext cx="8115300" cy="8933157"/>
          </a:xfrm>
          <a:custGeom>
            <a:avLst/>
            <a:gdLst/>
            <a:ahLst/>
            <a:cxnLst/>
            <a:rect l="l" t="t" r="r" b="b"/>
            <a:pathLst>
              <a:path w="8115300" h="8933157">
                <a:moveTo>
                  <a:pt x="0" y="0"/>
                </a:moveTo>
                <a:lnTo>
                  <a:pt x="8115300" y="0"/>
                </a:lnTo>
                <a:lnTo>
                  <a:pt x="8115300" y="8933157"/>
                </a:lnTo>
                <a:lnTo>
                  <a:pt x="0" y="893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927" r="-12628" b="-262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462705" y="2496434"/>
            <a:ext cx="9679947" cy="509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162" lvl="1" indent="-278081" algn="just">
              <a:lnSpc>
                <a:spcPts val="4559"/>
              </a:lnSpc>
              <a:buFont typeface="Arial"/>
              <a:buChar char="•"/>
            </a:pPr>
            <a:r>
              <a:rPr lang="en-US" sz="257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Promotes farm-to-table initiatives, connecting urban consumers to fresh, local produce</a:t>
            </a:r>
          </a:p>
          <a:p>
            <a:pPr marL="556162" lvl="1" indent="-278081" algn="just">
              <a:lnSpc>
                <a:spcPts val="4559"/>
              </a:lnSpc>
              <a:buFont typeface="Arial"/>
              <a:buChar char="•"/>
            </a:pPr>
            <a:r>
              <a:rPr lang="en-US" sz="257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Farmers: Access resources, apply for subsidies, list products, and interact with the chatbot.</a:t>
            </a:r>
          </a:p>
          <a:p>
            <a:pPr marL="556162" lvl="1" indent="-278081" algn="just">
              <a:lnSpc>
                <a:spcPts val="4559"/>
              </a:lnSpc>
              <a:buFont typeface="Arial"/>
              <a:buChar char="•"/>
            </a:pPr>
            <a:r>
              <a:rPr lang="en-US" sz="257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Admins: Manage schemes, oversee e-commerce listings, and ensure platform functionality.</a:t>
            </a:r>
          </a:p>
          <a:p>
            <a:pPr marL="556162" lvl="1" indent="-278081" algn="just">
              <a:lnSpc>
                <a:spcPts val="4559"/>
              </a:lnSpc>
              <a:buFont typeface="Arial"/>
              <a:buChar char="•"/>
            </a:pPr>
            <a:r>
              <a:rPr lang="en-US" sz="2576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Agricultural Officers: Approve applications and monitor product quality.</a:t>
            </a:r>
          </a:p>
          <a:p>
            <a:pPr algn="just">
              <a:lnSpc>
                <a:spcPts val="4559"/>
              </a:lnSpc>
            </a:pPr>
            <a:endParaRPr lang="en-US" sz="2576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2825" y="-173053"/>
            <a:ext cx="9586825" cy="10594649"/>
          </a:xfrm>
          <a:custGeom>
            <a:avLst/>
            <a:gdLst/>
            <a:ahLst/>
            <a:cxnLst/>
            <a:rect l="l" t="t" r="r" b="b"/>
            <a:pathLst>
              <a:path w="9586825" h="10594649">
                <a:moveTo>
                  <a:pt x="0" y="0"/>
                </a:moveTo>
                <a:lnTo>
                  <a:pt x="9586825" y="0"/>
                </a:lnTo>
                <a:lnTo>
                  <a:pt x="9586825" y="10594650"/>
                </a:lnTo>
                <a:lnTo>
                  <a:pt x="0" y="1059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51" t="-14584" r="-6935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35077" y="3801823"/>
            <a:ext cx="9409695" cy="3587969"/>
            <a:chOff x="0" y="0"/>
            <a:chExt cx="2478274" cy="944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8274" cy="944979"/>
            </a:xfrm>
            <a:custGeom>
              <a:avLst/>
              <a:gdLst/>
              <a:ahLst/>
              <a:cxnLst/>
              <a:rect l="l" t="t" r="r" b="b"/>
              <a:pathLst>
                <a:path w="2478274" h="944979">
                  <a:moveTo>
                    <a:pt x="0" y="0"/>
                  </a:moveTo>
                  <a:lnTo>
                    <a:pt x="2478274" y="0"/>
                  </a:lnTo>
                  <a:lnTo>
                    <a:pt x="2478274" y="944979"/>
                  </a:lnTo>
                  <a:lnTo>
                    <a:pt x="0" y="9449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78274" cy="983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4350" y="4702492"/>
            <a:ext cx="8115300" cy="1660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86"/>
              </a:lnSpc>
            </a:pPr>
            <a:r>
              <a:rPr lang="en-US" sz="9730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Objectives</a:t>
            </a:r>
            <a:r>
              <a:rPr lang="en-US" sz="11005" b="1" dirty="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id="7" name="Freeform 7"/>
          <p:cNvSpPr/>
          <p:nvPr/>
        </p:nvSpPr>
        <p:spPr>
          <a:xfrm>
            <a:off x="3797920" y="4857960"/>
            <a:ext cx="571851" cy="542738"/>
          </a:xfrm>
          <a:custGeom>
            <a:avLst/>
            <a:gdLst/>
            <a:ahLst/>
            <a:cxnLst/>
            <a:rect l="l" t="t" r="r" b="b"/>
            <a:pathLst>
              <a:path w="571851" h="542738">
                <a:moveTo>
                  <a:pt x="0" y="0"/>
                </a:moveTo>
                <a:lnTo>
                  <a:pt x="571851" y="0"/>
                </a:lnTo>
                <a:lnTo>
                  <a:pt x="571851" y="542738"/>
                </a:lnTo>
                <a:lnTo>
                  <a:pt x="0" y="542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265695" y="-173053"/>
            <a:ext cx="4837695" cy="1045330"/>
            <a:chOff x="0" y="0"/>
            <a:chExt cx="1274126" cy="2753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4126" cy="275313"/>
            </a:xfrm>
            <a:custGeom>
              <a:avLst/>
              <a:gdLst/>
              <a:ahLst/>
              <a:cxnLst/>
              <a:rect l="l" t="t" r="r" b="b"/>
              <a:pathLst>
                <a:path w="1274126" h="275313">
                  <a:moveTo>
                    <a:pt x="0" y="0"/>
                  </a:moveTo>
                  <a:lnTo>
                    <a:pt x="1274126" y="0"/>
                  </a:lnTo>
                  <a:lnTo>
                    <a:pt x="1274126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74126" cy="313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72000" y="-173053"/>
            <a:ext cx="4572000" cy="1045330"/>
            <a:chOff x="0" y="0"/>
            <a:chExt cx="1204148" cy="2753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4148" cy="275313"/>
            </a:xfrm>
            <a:custGeom>
              <a:avLst/>
              <a:gdLst/>
              <a:ahLst/>
              <a:cxnLst/>
              <a:rect l="l" t="t" r="r" b="b"/>
              <a:pathLst>
                <a:path w="1204148" h="275313">
                  <a:moveTo>
                    <a:pt x="0" y="0"/>
                  </a:moveTo>
                  <a:lnTo>
                    <a:pt x="1204148" y="0"/>
                  </a:lnTo>
                  <a:lnTo>
                    <a:pt x="1204148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BFE06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04148" cy="313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444878" y="1528816"/>
            <a:ext cx="597723" cy="59772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320213" y="1458154"/>
            <a:ext cx="5962899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To Empower Farmers Through Technology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24973" y="1690184"/>
            <a:ext cx="437531" cy="27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58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471621" y="4526548"/>
            <a:ext cx="597723" cy="59772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576374" y="4670403"/>
            <a:ext cx="437531" cy="27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587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444878" y="7700291"/>
            <a:ext cx="597723" cy="59772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524974" y="7842609"/>
            <a:ext cx="437531" cy="27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sz="158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296401" y="4472160"/>
            <a:ext cx="5962899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To Improve Agricultural Productivity and Support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48650" y="7665268"/>
            <a:ext cx="5758519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To enhance crop health monitoring and disease detection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5336" y="5362825"/>
            <a:ext cx="5859413" cy="142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32"/>
              </a:lnSpc>
            </a:pPr>
            <a:r>
              <a:rPr lang="en-US" sz="9434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Existing </a:t>
            </a:r>
          </a:p>
        </p:txBody>
      </p:sp>
      <p:sp>
        <p:nvSpPr>
          <p:cNvPr id="3" name="Freeform 3"/>
          <p:cNvSpPr/>
          <p:nvPr/>
        </p:nvSpPr>
        <p:spPr>
          <a:xfrm>
            <a:off x="3973146" y="5500074"/>
            <a:ext cx="651267" cy="618111"/>
          </a:xfrm>
          <a:custGeom>
            <a:avLst/>
            <a:gdLst/>
            <a:ahLst/>
            <a:cxnLst/>
            <a:rect l="l" t="t" r="r" b="b"/>
            <a:pathLst>
              <a:path w="651267" h="618111">
                <a:moveTo>
                  <a:pt x="0" y="0"/>
                </a:moveTo>
                <a:lnTo>
                  <a:pt x="651267" y="0"/>
                </a:lnTo>
                <a:lnTo>
                  <a:pt x="651267" y="618111"/>
                </a:lnTo>
                <a:lnTo>
                  <a:pt x="0" y="61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87" y="-134597"/>
            <a:ext cx="6721549" cy="4630768"/>
          </a:xfrm>
          <a:custGeom>
            <a:avLst/>
            <a:gdLst/>
            <a:ahLst/>
            <a:cxnLst/>
            <a:rect l="l" t="t" r="r" b="b"/>
            <a:pathLst>
              <a:path w="6962640" h="4630768">
                <a:moveTo>
                  <a:pt x="0" y="0"/>
                </a:moveTo>
                <a:lnTo>
                  <a:pt x="6962640" y="0"/>
                </a:lnTo>
                <a:lnTo>
                  <a:pt x="6962640" y="4630768"/>
                </a:lnTo>
                <a:lnTo>
                  <a:pt x="0" y="4630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64" t="-4821" r="-9306" b="-1749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78857" y="-586780"/>
            <a:ext cx="11194855" cy="2237387"/>
          </a:xfrm>
          <a:custGeom>
            <a:avLst/>
            <a:gdLst/>
            <a:ahLst/>
            <a:cxnLst/>
            <a:rect l="l" t="t" r="r" b="b"/>
            <a:pathLst>
              <a:path w="11510657" h="2237387">
                <a:moveTo>
                  <a:pt x="0" y="0"/>
                </a:moveTo>
                <a:lnTo>
                  <a:pt x="11510657" y="0"/>
                </a:lnTo>
                <a:lnTo>
                  <a:pt x="11510657" y="2237388"/>
                </a:lnTo>
                <a:lnTo>
                  <a:pt x="0" y="2237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2729" b="-1106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68947" y="1759459"/>
            <a:ext cx="5079236" cy="2736712"/>
          </a:xfrm>
          <a:custGeom>
            <a:avLst/>
            <a:gdLst/>
            <a:ahLst/>
            <a:cxnLst/>
            <a:rect l="l" t="t" r="r" b="b"/>
            <a:pathLst>
              <a:path w="5079236" h="2736712">
                <a:moveTo>
                  <a:pt x="0" y="0"/>
                </a:moveTo>
                <a:lnTo>
                  <a:pt x="5079236" y="0"/>
                </a:lnTo>
                <a:lnTo>
                  <a:pt x="5079236" y="2736712"/>
                </a:lnTo>
                <a:lnTo>
                  <a:pt x="0" y="2736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898" b="-375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5336" y="6941736"/>
            <a:ext cx="7436350" cy="145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68"/>
              </a:lnSpc>
            </a:pPr>
            <a:r>
              <a:rPr lang="en-US" sz="9634" b="1">
                <a:solidFill>
                  <a:srgbClr val="98B563"/>
                </a:solidFill>
                <a:latin typeface="Inter Bold"/>
                <a:ea typeface="Inter Bold"/>
                <a:cs typeface="Inter Bold"/>
                <a:sym typeface="Inter Bold"/>
              </a:rPr>
              <a:t>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67805" y="5674312"/>
            <a:ext cx="8394859" cy="272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61"/>
              </a:lnSpc>
            </a:pPr>
            <a:endParaRPr/>
          </a:p>
          <a:p>
            <a:pPr marL="842165" lvl="1" indent="-421083" algn="just">
              <a:lnSpc>
                <a:spcPts val="5461"/>
              </a:lnSpc>
              <a:buFont typeface="Arial"/>
              <a:buChar char="•"/>
            </a:pPr>
            <a:r>
              <a:rPr lang="en-US" sz="39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Limited Market Access</a:t>
            </a:r>
          </a:p>
          <a:p>
            <a:pPr marL="842165" lvl="1" indent="-421083" algn="just">
              <a:lnSpc>
                <a:spcPts val="5461"/>
              </a:lnSpc>
              <a:buFont typeface="Arial"/>
              <a:buChar char="•"/>
            </a:pPr>
            <a:r>
              <a:rPr lang="en-US" sz="39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Information Gap</a:t>
            </a:r>
          </a:p>
          <a:p>
            <a:pPr marL="836998" lvl="1" indent="-418499" algn="l">
              <a:lnSpc>
                <a:spcPts val="5427"/>
              </a:lnSpc>
              <a:buFont typeface="Arial"/>
              <a:buChar char="•"/>
            </a:pPr>
            <a:r>
              <a:rPr lang="en-US" sz="387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Inaccessible Support Systems</a:t>
            </a:r>
          </a:p>
        </p:txBody>
      </p:sp>
      <p:sp>
        <p:nvSpPr>
          <p:cNvPr id="9" name="Freeform 9"/>
          <p:cNvSpPr/>
          <p:nvPr/>
        </p:nvSpPr>
        <p:spPr>
          <a:xfrm>
            <a:off x="12508168" y="1759459"/>
            <a:ext cx="5779832" cy="2736712"/>
          </a:xfrm>
          <a:custGeom>
            <a:avLst/>
            <a:gdLst/>
            <a:ahLst/>
            <a:cxnLst/>
            <a:rect l="l" t="t" r="r" b="b"/>
            <a:pathLst>
              <a:path w="6071436" h="2736712">
                <a:moveTo>
                  <a:pt x="0" y="0"/>
                </a:moveTo>
                <a:lnTo>
                  <a:pt x="6071436" y="0"/>
                </a:lnTo>
                <a:lnTo>
                  <a:pt x="6071436" y="2736712"/>
                </a:lnTo>
                <a:lnTo>
                  <a:pt x="0" y="2736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5711" r="-153865" b="-40226"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9771311" y="5353300"/>
            <a:ext cx="6991353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25336" y="5362825"/>
            <a:ext cx="5859413" cy="142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32"/>
              </a:lnSpc>
            </a:pPr>
            <a:r>
              <a:rPr lang="en-US" sz="9434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Proposed</a:t>
            </a:r>
          </a:p>
        </p:txBody>
      </p:sp>
      <p:sp>
        <p:nvSpPr>
          <p:cNvPr id="3" name="Freeform 3"/>
          <p:cNvSpPr/>
          <p:nvPr/>
        </p:nvSpPr>
        <p:spPr>
          <a:xfrm>
            <a:off x="3973146" y="5500074"/>
            <a:ext cx="651267" cy="618111"/>
          </a:xfrm>
          <a:custGeom>
            <a:avLst/>
            <a:gdLst/>
            <a:ahLst/>
            <a:cxnLst/>
            <a:rect l="l" t="t" r="r" b="b"/>
            <a:pathLst>
              <a:path w="651267" h="618111">
                <a:moveTo>
                  <a:pt x="0" y="0"/>
                </a:moveTo>
                <a:lnTo>
                  <a:pt x="651267" y="0"/>
                </a:lnTo>
                <a:lnTo>
                  <a:pt x="651267" y="618111"/>
                </a:lnTo>
                <a:lnTo>
                  <a:pt x="0" y="61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050" y="-81802"/>
            <a:ext cx="6962640" cy="4630768"/>
          </a:xfrm>
          <a:custGeom>
            <a:avLst/>
            <a:gdLst/>
            <a:ahLst/>
            <a:cxnLst/>
            <a:rect l="l" t="t" r="r" b="b"/>
            <a:pathLst>
              <a:path w="6962640" h="4630768">
                <a:moveTo>
                  <a:pt x="0" y="0"/>
                </a:moveTo>
                <a:lnTo>
                  <a:pt x="6962640" y="0"/>
                </a:lnTo>
                <a:lnTo>
                  <a:pt x="6962640" y="4630768"/>
                </a:lnTo>
                <a:lnTo>
                  <a:pt x="0" y="4630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64" t="-4821" r="-9306" b="-1749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68947" y="-410580"/>
            <a:ext cx="11510657" cy="2237387"/>
          </a:xfrm>
          <a:custGeom>
            <a:avLst/>
            <a:gdLst/>
            <a:ahLst/>
            <a:cxnLst/>
            <a:rect l="l" t="t" r="r" b="b"/>
            <a:pathLst>
              <a:path w="11510657" h="2237387">
                <a:moveTo>
                  <a:pt x="0" y="0"/>
                </a:moveTo>
                <a:lnTo>
                  <a:pt x="11510657" y="0"/>
                </a:lnTo>
                <a:lnTo>
                  <a:pt x="11510657" y="2237388"/>
                </a:lnTo>
                <a:lnTo>
                  <a:pt x="0" y="2237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2729" b="-1106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38399" y="1785196"/>
            <a:ext cx="5079236" cy="2736712"/>
          </a:xfrm>
          <a:custGeom>
            <a:avLst/>
            <a:gdLst/>
            <a:ahLst/>
            <a:cxnLst/>
            <a:rect l="l" t="t" r="r" b="b"/>
            <a:pathLst>
              <a:path w="5079236" h="2736712">
                <a:moveTo>
                  <a:pt x="0" y="0"/>
                </a:moveTo>
                <a:lnTo>
                  <a:pt x="5079236" y="0"/>
                </a:lnTo>
                <a:lnTo>
                  <a:pt x="5079236" y="2736712"/>
                </a:lnTo>
                <a:lnTo>
                  <a:pt x="0" y="2736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9898" b="-375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5336" y="6941736"/>
            <a:ext cx="7436350" cy="145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68"/>
              </a:lnSpc>
            </a:pPr>
            <a:r>
              <a:rPr lang="en-US" sz="9634" b="1">
                <a:solidFill>
                  <a:srgbClr val="98B563"/>
                </a:solidFill>
                <a:latin typeface="Inter Bold"/>
                <a:ea typeface="Inter Bold"/>
                <a:cs typeface="Inter Bold"/>
                <a:sym typeface="Inter Bold"/>
              </a:rPr>
              <a:t>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27640" y="5681606"/>
            <a:ext cx="7193360" cy="3933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988" lvl="1" indent="-399494" algn="just">
              <a:lnSpc>
                <a:spcPts val="5181"/>
              </a:lnSpc>
              <a:buFont typeface="Arial"/>
              <a:buChar char="•"/>
            </a:pPr>
            <a:r>
              <a:rPr lang="en-US" sz="37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E-Commerce Platform</a:t>
            </a:r>
          </a:p>
          <a:p>
            <a:pPr marL="798988" lvl="1" indent="-399494" algn="just">
              <a:lnSpc>
                <a:spcPts val="5181"/>
              </a:lnSpc>
              <a:buFont typeface="Arial"/>
              <a:buChar char="•"/>
            </a:pPr>
            <a:r>
              <a:rPr lang="en-US" sz="37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Slot Booking for Officers</a:t>
            </a:r>
          </a:p>
          <a:p>
            <a:pPr marL="798988" lvl="1" indent="-399494" algn="just">
              <a:lnSpc>
                <a:spcPts val="5181"/>
              </a:lnSpc>
              <a:buFont typeface="Arial"/>
              <a:buChar char="•"/>
            </a:pPr>
            <a:r>
              <a:rPr lang="en-US" sz="37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Technologies for  Instant Disease Detection</a:t>
            </a:r>
          </a:p>
          <a:p>
            <a:pPr marL="793821" lvl="1" indent="-396911" algn="l">
              <a:lnSpc>
                <a:spcPts val="5147"/>
              </a:lnSpc>
              <a:buFont typeface="Arial"/>
              <a:buChar char="•"/>
            </a:pPr>
            <a:r>
              <a:rPr lang="en-US" sz="3676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Get Alerts for Farmers About Diseases Nearby</a:t>
            </a:r>
          </a:p>
        </p:txBody>
      </p:sp>
      <p:sp>
        <p:nvSpPr>
          <p:cNvPr id="9" name="Freeform 9"/>
          <p:cNvSpPr/>
          <p:nvPr/>
        </p:nvSpPr>
        <p:spPr>
          <a:xfrm>
            <a:off x="12508168" y="1759459"/>
            <a:ext cx="6071436" cy="2736712"/>
          </a:xfrm>
          <a:custGeom>
            <a:avLst/>
            <a:gdLst/>
            <a:ahLst/>
            <a:cxnLst/>
            <a:rect l="l" t="t" r="r" b="b"/>
            <a:pathLst>
              <a:path w="6071436" h="2736712">
                <a:moveTo>
                  <a:pt x="0" y="0"/>
                </a:moveTo>
                <a:lnTo>
                  <a:pt x="6071436" y="0"/>
                </a:lnTo>
                <a:lnTo>
                  <a:pt x="6071436" y="2736712"/>
                </a:lnTo>
                <a:lnTo>
                  <a:pt x="0" y="2736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5711" r="-153865" b="-40226"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9771311" y="5353300"/>
            <a:ext cx="6991353" cy="0"/>
          </a:xfrm>
          <a:prstGeom prst="line">
            <a:avLst/>
          </a:prstGeom>
          <a:ln w="19050" cap="flat">
            <a:solidFill>
              <a:srgbClr val="6F913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3839" y="370144"/>
            <a:ext cx="16882917" cy="1497266"/>
          </a:xfrm>
          <a:custGeom>
            <a:avLst/>
            <a:gdLst/>
            <a:ahLst/>
            <a:cxnLst/>
            <a:rect l="l" t="t" r="r" b="b"/>
            <a:pathLst>
              <a:path w="16882917" h="1497266">
                <a:moveTo>
                  <a:pt x="0" y="0"/>
                </a:moveTo>
                <a:lnTo>
                  <a:pt x="16882917" y="0"/>
                </a:lnTo>
                <a:lnTo>
                  <a:pt x="16882917" y="1497265"/>
                </a:lnTo>
                <a:lnTo>
                  <a:pt x="0" y="1497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866" b="-4307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3839" y="309559"/>
            <a:ext cx="16882917" cy="144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31"/>
              </a:lnSpc>
            </a:pPr>
            <a:r>
              <a:rPr lang="en-US" sz="9602" b="1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Relevance of Topic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6750" y="2702232"/>
            <a:ext cx="18107420" cy="881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1"/>
              </a:lnSpc>
            </a:pP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Farmer Authentication Module (Android)</a:t>
            </a:r>
          </a:p>
          <a:p>
            <a:pPr marL="604513" lvl="1" indent="-302256" algn="just">
              <a:lnSpc>
                <a:spcPts val="4591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Designed to provide farmers with easy access to essential agricultural services and tools.</a:t>
            </a:r>
          </a:p>
          <a:p>
            <a:pPr marL="604513" lvl="1" indent="-302256" algn="just">
              <a:lnSpc>
                <a:spcPts val="4591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Scheme Notifications</a:t>
            </a:r>
          </a:p>
          <a:p>
            <a:pPr marL="604513" lvl="1" indent="-302256" algn="just">
              <a:lnSpc>
                <a:spcPts val="4591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E-Commerce Integration</a:t>
            </a:r>
          </a:p>
          <a:p>
            <a:pPr marL="604513" lvl="1" indent="-302256" algn="just">
              <a:lnSpc>
                <a:spcPts val="4591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Instant Disease Detection</a:t>
            </a:r>
          </a:p>
          <a:p>
            <a:pPr algn="just">
              <a:lnSpc>
                <a:spcPts val="4591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591"/>
              </a:lnSpc>
            </a:pP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</a:t>
            </a:r>
            <a:r>
              <a:rPr lang="en-GB" sz="2800" b="1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Product Search and Purchase Module</a:t>
            </a: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(Android)</a:t>
            </a:r>
          </a:p>
          <a:p>
            <a:pPr marL="604513" lvl="1" indent="-302256" algn="just">
              <a:lnSpc>
                <a:spcPts val="4591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farmers and buyers to interact with the platform.</a:t>
            </a:r>
          </a:p>
          <a:p>
            <a:pPr marL="604513" lvl="1" indent="-302256" algn="just">
              <a:lnSpc>
                <a:spcPts val="4591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View Products</a:t>
            </a:r>
          </a:p>
          <a:p>
            <a:pPr marL="604513" lvl="1" indent="-302256" algn="just">
              <a:lnSpc>
                <a:spcPts val="4591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Purchase Goods</a:t>
            </a:r>
          </a:p>
          <a:p>
            <a:pPr marL="604513" lvl="1" indent="-302256" algn="just">
              <a:lnSpc>
                <a:spcPts val="4591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Order Products</a:t>
            </a:r>
          </a:p>
          <a:p>
            <a:pPr algn="just">
              <a:lnSpc>
                <a:spcPts val="4591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591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591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755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048000" y="5905500"/>
            <a:ext cx="498968" cy="473566"/>
          </a:xfrm>
          <a:custGeom>
            <a:avLst/>
            <a:gdLst/>
            <a:ahLst/>
            <a:cxnLst/>
            <a:rect l="l" t="t" r="r" b="b"/>
            <a:pathLst>
              <a:path w="498968" h="473566">
                <a:moveTo>
                  <a:pt x="0" y="0"/>
                </a:moveTo>
                <a:lnTo>
                  <a:pt x="498968" y="0"/>
                </a:lnTo>
                <a:lnTo>
                  <a:pt x="498968" y="473566"/>
                </a:lnTo>
                <a:lnTo>
                  <a:pt x="0" y="47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6"/>
          <p:cNvSpPr/>
          <p:nvPr/>
        </p:nvSpPr>
        <p:spPr>
          <a:xfrm>
            <a:off x="13505" y="300034"/>
            <a:ext cx="18274495" cy="2104592"/>
          </a:xfrm>
          <a:custGeom>
            <a:avLst/>
            <a:gdLst/>
            <a:ahLst/>
            <a:cxnLst/>
            <a:rect l="l" t="t" r="r" b="b"/>
            <a:pathLst>
              <a:path w="18274495" h="2104592">
                <a:moveTo>
                  <a:pt x="0" y="0"/>
                </a:moveTo>
                <a:lnTo>
                  <a:pt x="18274495" y="0"/>
                </a:lnTo>
                <a:lnTo>
                  <a:pt x="18274495" y="2104592"/>
                </a:lnTo>
                <a:lnTo>
                  <a:pt x="0" y="210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2949" b="-27556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69784" y="696367"/>
            <a:ext cx="8441459" cy="88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4"/>
              </a:lnSpc>
            </a:pPr>
            <a:r>
              <a:rPr lang="en-US" sz="6101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Modules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23FB278-1234-65AE-4050-427D5554D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Search and Purchase Module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3839" y="370144"/>
            <a:ext cx="16882917" cy="1497266"/>
          </a:xfrm>
          <a:custGeom>
            <a:avLst/>
            <a:gdLst/>
            <a:ahLst/>
            <a:cxnLst/>
            <a:rect l="l" t="t" r="r" b="b"/>
            <a:pathLst>
              <a:path w="16882917" h="1497266">
                <a:moveTo>
                  <a:pt x="0" y="0"/>
                </a:moveTo>
                <a:lnTo>
                  <a:pt x="16882917" y="0"/>
                </a:lnTo>
                <a:lnTo>
                  <a:pt x="16882917" y="1497265"/>
                </a:lnTo>
                <a:lnTo>
                  <a:pt x="0" y="1497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866" b="-43079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3839" y="309559"/>
            <a:ext cx="16882917" cy="144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31"/>
              </a:lnSpc>
            </a:pPr>
            <a:r>
              <a:rPr lang="en-US" sz="9602" b="1">
                <a:solidFill>
                  <a:srgbClr val="1F2020"/>
                </a:solidFill>
                <a:latin typeface="Inter Bold"/>
                <a:ea typeface="Inter Bold"/>
                <a:cs typeface="Inter Bold"/>
                <a:sym typeface="Inter Bold"/>
              </a:rPr>
              <a:t>Relevance of Topic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765" y="2680975"/>
            <a:ext cx="18107420" cy="1013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3"/>
              </a:lnSpc>
            </a:pP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</a:t>
            </a:r>
            <a:r>
              <a:rPr lang="en-IN" sz="28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Centralized Administration Module</a:t>
            </a: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(Web)</a:t>
            </a:r>
          </a:p>
          <a:p>
            <a:pPr marL="604513" lvl="1" indent="-302256" algn="just">
              <a:lnSpc>
                <a:spcPts val="5263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Centralized control and management of the platform.</a:t>
            </a:r>
          </a:p>
          <a:p>
            <a:pPr marL="604513" lvl="1" indent="-302256" algn="just">
              <a:lnSpc>
                <a:spcPts val="5263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Manage Notifications</a:t>
            </a:r>
          </a:p>
          <a:p>
            <a:pPr marL="604513" lvl="1" indent="-302256" algn="just">
              <a:lnSpc>
                <a:spcPts val="5263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E-Commerce Management</a:t>
            </a:r>
          </a:p>
          <a:p>
            <a:pPr marL="604513" lvl="1" indent="-302256" algn="just">
              <a:lnSpc>
                <a:spcPts val="5263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Manage agricultural officers</a:t>
            </a:r>
          </a:p>
          <a:p>
            <a:pPr algn="just">
              <a:lnSpc>
                <a:spcPts val="5263"/>
              </a:lnSpc>
            </a:pP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</a:t>
            </a:r>
            <a:r>
              <a:rPr lang="en-GB" sz="28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Farmer Support and Approval Module</a:t>
            </a:r>
            <a:r>
              <a:rPr lang="en-US" sz="27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(Web)</a:t>
            </a:r>
          </a:p>
          <a:p>
            <a:pPr marL="604513" lvl="1" indent="-302256" algn="just">
              <a:lnSpc>
                <a:spcPts val="5263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 personalized support and approve farmer-related processes.</a:t>
            </a:r>
          </a:p>
          <a:p>
            <a:pPr marL="604513" lvl="1" indent="-302256" algn="just">
              <a:lnSpc>
                <a:spcPts val="5263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Review and Approve Applications</a:t>
            </a:r>
          </a:p>
          <a:p>
            <a:pPr marL="604513" lvl="1" indent="-302256" algn="just">
              <a:lnSpc>
                <a:spcPts val="5263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Fertilizers Advisory</a:t>
            </a:r>
          </a:p>
          <a:p>
            <a:pPr marL="604513" lvl="1" indent="-302256" algn="just">
              <a:lnSpc>
                <a:spcPts val="5263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Approve or reject the slots booked by farmers</a:t>
            </a:r>
          </a:p>
          <a:p>
            <a:pPr algn="just">
              <a:lnSpc>
                <a:spcPts val="5263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5263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5263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5263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5451"/>
              </a:lnSpc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150753" y="6369778"/>
            <a:ext cx="498968" cy="473566"/>
          </a:xfrm>
          <a:custGeom>
            <a:avLst/>
            <a:gdLst/>
            <a:ahLst/>
            <a:cxnLst/>
            <a:rect l="l" t="t" r="r" b="b"/>
            <a:pathLst>
              <a:path w="498968" h="473566">
                <a:moveTo>
                  <a:pt x="0" y="0"/>
                </a:moveTo>
                <a:lnTo>
                  <a:pt x="498967" y="0"/>
                </a:lnTo>
                <a:lnTo>
                  <a:pt x="498967" y="473565"/>
                </a:lnTo>
                <a:lnTo>
                  <a:pt x="0" y="473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05" y="300034"/>
            <a:ext cx="18274495" cy="2104592"/>
          </a:xfrm>
          <a:custGeom>
            <a:avLst/>
            <a:gdLst/>
            <a:ahLst/>
            <a:cxnLst/>
            <a:rect l="l" t="t" r="r" b="b"/>
            <a:pathLst>
              <a:path w="18274495" h="2104592">
                <a:moveTo>
                  <a:pt x="0" y="0"/>
                </a:moveTo>
                <a:lnTo>
                  <a:pt x="18274495" y="0"/>
                </a:lnTo>
                <a:lnTo>
                  <a:pt x="18274495" y="2104592"/>
                </a:lnTo>
                <a:lnTo>
                  <a:pt x="0" y="210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2949" b="-27556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569784" y="696367"/>
            <a:ext cx="8441459" cy="88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4"/>
              </a:lnSpc>
            </a:pPr>
            <a:r>
              <a:rPr lang="en-US" sz="6101" b="1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Modules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656</Words>
  <Application>Microsoft Office PowerPoint</Application>
  <PresentationFormat>Custom</PresentationFormat>
  <Paragraphs>118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Inter Bold</vt:lpstr>
      <vt:lpstr>Open Sans</vt:lpstr>
      <vt:lpstr>Calibri</vt:lpstr>
      <vt:lpstr>Open Sans Bold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Modern Simple Agriculture Presentation</dc:title>
  <cp:lastModifiedBy>BIJI V I</cp:lastModifiedBy>
  <cp:revision>8</cp:revision>
  <dcterms:created xsi:type="dcterms:W3CDTF">2006-08-16T00:00:00Z</dcterms:created>
  <dcterms:modified xsi:type="dcterms:W3CDTF">2025-04-29T16:34:33Z</dcterms:modified>
  <dc:identifier>DAGdXk2FlEo</dc:identifier>
</cp:coreProperties>
</file>